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5" r:id="rId6"/>
    <p:sldId id="257" r:id="rId7"/>
    <p:sldId id="258" r:id="rId8"/>
    <p:sldId id="259" r:id="rId9"/>
    <p:sldId id="260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153400" cy="200025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Hypoxia and the abundance</a:t>
            </a:r>
            <a:r>
              <a:rPr lang="en-US" sz="4400" b="1" dirty="0" smtClean="0"/>
              <a:t>, vertical distribution, </a:t>
            </a:r>
            <a:r>
              <a:rPr lang="en-US" sz="4400" b="1" dirty="0" smtClean="0"/>
              <a:t>and mortality </a:t>
            </a:r>
            <a:r>
              <a:rPr lang="en-US" sz="4400" b="1" dirty="0" smtClean="0"/>
              <a:t>of </a:t>
            </a:r>
            <a:r>
              <a:rPr lang="en-US" sz="4400" b="1" i="1" dirty="0" err="1" smtClean="0"/>
              <a:t>Acartia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tonsa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601172" cy="33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Hypoxia </a:t>
            </a:r>
            <a:r>
              <a:rPr lang="en-US" sz="3600" dirty="0" smtClean="0"/>
              <a:t>&amp; mortality</a:t>
            </a:r>
            <a:r>
              <a:rPr lang="en-US" sz="3600" dirty="0" smtClean="0"/>
              <a:t>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Higher % dead </a:t>
            </a:r>
            <a:r>
              <a:rPr lang="en-US" sz="3600" dirty="0" smtClean="0"/>
              <a:t>throughout water column when </a:t>
            </a:r>
            <a:r>
              <a:rPr lang="en-US" sz="3600" dirty="0" smtClean="0"/>
              <a:t>bottom layer hypoxic</a:t>
            </a:r>
            <a:r>
              <a:rPr lang="en-US" sz="3600" dirty="0" smtClean="0"/>
              <a:t>?</a:t>
            </a:r>
            <a:endParaRPr lang="en-US" sz="36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5562600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nauplii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5562600"/>
            <a:ext cx="2231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copepodites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133600"/>
            <a:ext cx="4601172" cy="33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forthcoming…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and South stations?</a:t>
            </a:r>
          </a:p>
          <a:p>
            <a:endParaRPr lang="en-US" dirty="0" smtClean="0"/>
          </a:p>
          <a:p>
            <a:r>
              <a:rPr lang="en-US" dirty="0" smtClean="0"/>
              <a:t>&lt; 2 mg/L occupying more than a certain amount of water column?</a:t>
            </a:r>
          </a:p>
          <a:p>
            <a:endParaRPr lang="en-US" dirty="0" smtClean="0"/>
          </a:p>
          <a:p>
            <a:r>
              <a:rPr lang="en-US" dirty="0" smtClean="0"/>
              <a:t>More biologically relevant definition?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hypoxia?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</a:t>
            </a:r>
            <a:r>
              <a:rPr lang="en-US" dirty="0" smtClean="0"/>
              <a:t>water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and respiration rate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6858000" cy="489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15772" b="16824"/>
          <a:stretch>
            <a:fillRect/>
          </a:stretch>
        </p:blipFill>
        <p:spPr bwMode="auto">
          <a:xfrm>
            <a:off x="0" y="1523999"/>
            <a:ext cx="7772400" cy="51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</a:t>
            </a:r>
            <a:r>
              <a:rPr lang="en-US" dirty="0" smtClean="0"/>
              <a:t>water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and respiration rate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5772" b="16824"/>
          <a:stretch>
            <a:fillRect/>
          </a:stretch>
        </p:blipFill>
        <p:spPr bwMode="auto">
          <a:xfrm>
            <a:off x="5114083" y="2075050"/>
            <a:ext cx="4029917" cy="264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</a:t>
            </a:r>
            <a:r>
              <a:rPr lang="en-US" dirty="0" smtClean="0"/>
              <a:t>water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and respiration rate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981200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200" dirty="0" smtClean="0"/>
              <a:t>Used to derive equations predicting </a:t>
            </a:r>
            <a:r>
              <a:rPr lang="en-US" sz="3200" b="1" u="sng" dirty="0" smtClean="0"/>
              <a:t>detrimental</a:t>
            </a:r>
            <a:r>
              <a:rPr lang="en-US" sz="3200" dirty="0" smtClean="0"/>
              <a:t> and </a:t>
            </a:r>
            <a:r>
              <a:rPr lang="en-US" sz="3200" b="1" u="sng" dirty="0" smtClean="0"/>
              <a:t>lethal</a:t>
            </a:r>
            <a:r>
              <a:rPr lang="en-US" sz="3200" dirty="0" smtClean="0"/>
              <a:t> oxygen thresholds based on temperature and salinity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838200"/>
            <a:ext cx="45720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962400" y="838200"/>
            <a:ext cx="3931024" cy="4616824"/>
          </a:xfrm>
          <a:custGeom>
            <a:avLst/>
            <a:gdLst>
              <a:gd name="connsiteX0" fmla="*/ 2958353 w 2958353"/>
              <a:gd name="connsiteY0" fmla="*/ 0 h 4616824"/>
              <a:gd name="connsiteX1" fmla="*/ 1766048 w 2958353"/>
              <a:gd name="connsiteY1" fmla="*/ 1783976 h 4616824"/>
              <a:gd name="connsiteX2" fmla="*/ 475130 w 2958353"/>
              <a:gd name="connsiteY2" fmla="*/ 2572871 h 4616824"/>
              <a:gd name="connsiteX3" fmla="*/ 0 w 2958353"/>
              <a:gd name="connsiteY3" fmla="*/ 4572000 h 4616824"/>
              <a:gd name="connsiteX4" fmla="*/ 0 w 2958353"/>
              <a:gd name="connsiteY4" fmla="*/ 4572000 h 4616824"/>
              <a:gd name="connsiteX5" fmla="*/ 0 w 2958353"/>
              <a:gd name="connsiteY5" fmla="*/ 4616824 h 461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8353" h="4616824">
                <a:moveTo>
                  <a:pt x="2958353" y="0"/>
                </a:moveTo>
                <a:cubicBezTo>
                  <a:pt x="2569135" y="677582"/>
                  <a:pt x="2179918" y="1355164"/>
                  <a:pt x="1766048" y="1783976"/>
                </a:cubicBezTo>
                <a:cubicBezTo>
                  <a:pt x="1352178" y="2212788"/>
                  <a:pt x="769471" y="2108200"/>
                  <a:pt x="475130" y="2572871"/>
                </a:cubicBezTo>
                <a:cubicBezTo>
                  <a:pt x="180789" y="3037542"/>
                  <a:pt x="0" y="4572000"/>
                  <a:pt x="0" y="4572000"/>
                </a:cubicBezTo>
                <a:lnTo>
                  <a:pt x="0" y="4572000"/>
                </a:lnTo>
                <a:lnTo>
                  <a:pt x="0" y="4616824"/>
                </a:lnTo>
              </a:path>
            </a:pathLst>
          </a:cu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72200" y="1600200"/>
            <a:ext cx="990600" cy="0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191000" y="4724400"/>
            <a:ext cx="990600" cy="0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24400" y="3352800"/>
            <a:ext cx="990600" cy="0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0" y="5385137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O</a:t>
            </a:r>
            <a:r>
              <a:rPr lang="en-US" sz="6000" baseline="-25000" dirty="0" smtClean="0"/>
              <a:t>2</a:t>
            </a:r>
            <a:endParaRPr lang="en-US" sz="60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8077200" y="2133600"/>
            <a:ext cx="1107996" cy="201093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6000" dirty="0" smtClean="0"/>
              <a:t>Depth</a:t>
            </a:r>
            <a:endParaRPr lang="en-US" sz="6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1371600"/>
            <a:ext cx="327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30 L collected at </a:t>
            </a:r>
            <a:r>
              <a:rPr lang="en-US" sz="3200" dirty="0" smtClean="0"/>
              <a:t>3 </a:t>
            </a:r>
            <a:r>
              <a:rPr lang="en-US" sz="3200" dirty="0" smtClean="0"/>
              <a:t>depths</a:t>
            </a:r>
          </a:p>
          <a:p>
            <a:endParaRPr lang="en-US" sz="3200" dirty="0" smtClean="0"/>
          </a:p>
          <a:p>
            <a:r>
              <a:rPr lang="en-US" sz="3200" dirty="0" smtClean="0"/>
              <a:t>6 profiles </a:t>
            </a:r>
            <a:r>
              <a:rPr lang="en-US" sz="3200" dirty="0" smtClean="0"/>
              <a:t>   each cruise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30 profiles total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0428" y="2119057"/>
            <a:ext cx="4601172" cy="33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/>
              <a:t>Hypoxia and abundance: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Does </a:t>
            </a:r>
            <a:r>
              <a:rPr lang="en-US" sz="3400" dirty="0" smtClean="0"/>
              <a:t>abundance </a:t>
            </a:r>
            <a:r>
              <a:rPr lang="en-US" sz="3400" dirty="0" smtClean="0"/>
              <a:t>decrease throughout </a:t>
            </a:r>
            <a:r>
              <a:rPr lang="en-US" sz="3400" dirty="0" smtClean="0"/>
              <a:t>water column with </a:t>
            </a:r>
            <a:r>
              <a:rPr lang="en-US" sz="3400" dirty="0" smtClean="0"/>
              <a:t>decreasing O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?</a:t>
            </a:r>
            <a:endParaRPr lang="en-US" sz="34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86400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nauplii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5486400"/>
            <a:ext cx="2231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copepodites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2133600"/>
            <a:ext cx="4601172" cy="33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771" y="1143000"/>
            <a:ext cx="7279429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Vertical distribution of live </a:t>
            </a:r>
            <a:r>
              <a:rPr lang="en-US" sz="3600" dirty="0" smtClean="0"/>
              <a:t>&amp; dead</a:t>
            </a:r>
            <a:r>
              <a:rPr lang="en-US" sz="3600" dirty="0" smtClean="0"/>
              <a:t>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Do </a:t>
            </a:r>
            <a:r>
              <a:rPr lang="en-US" sz="3600" dirty="0" smtClean="0"/>
              <a:t>distributions of live </a:t>
            </a:r>
            <a:r>
              <a:rPr lang="en-US" sz="3600" dirty="0" smtClean="0"/>
              <a:t>&amp; </a:t>
            </a:r>
            <a:r>
              <a:rPr lang="en-US" sz="3600" dirty="0" smtClean="0"/>
              <a:t>dead differ? </a:t>
            </a:r>
            <a:endParaRPr 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r="4210"/>
          <a:stretch>
            <a:fillRect/>
          </a:stretch>
        </p:blipFill>
        <p:spPr bwMode="auto">
          <a:xfrm>
            <a:off x="4572000" y="1600202"/>
            <a:ext cx="4493802" cy="340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Hypoxia </a:t>
            </a:r>
            <a:r>
              <a:rPr lang="en-US" sz="3600" dirty="0" smtClean="0"/>
              <a:t>and live vertical distribution: Avoid </a:t>
            </a:r>
            <a:r>
              <a:rPr lang="en-US" sz="3600" dirty="0" smtClean="0"/>
              <a:t>bottom layer when hypoxic?</a:t>
            </a:r>
            <a:endParaRPr lang="en-US" sz="36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5257800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nauplii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5257800"/>
            <a:ext cx="2231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copepodites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998" y="1608750"/>
            <a:ext cx="4691279" cy="340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129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Hypoxia and the abundance, vertical distribution, and mortality of Acartia tonsa</vt:lpstr>
      <vt:lpstr>How to define hypoxia?</vt:lpstr>
      <vt:lpstr>Relationship between water O2 and respiration rate </vt:lpstr>
      <vt:lpstr>Relationship between water O2 and respiration rate </vt:lpstr>
      <vt:lpstr>Relationship between water O2 and respiration rate </vt:lpstr>
      <vt:lpstr>Methods</vt:lpstr>
      <vt:lpstr>Hypoxia and abundance:  Does abundance decrease throughout water column with decreasing O2?</vt:lpstr>
      <vt:lpstr>Vertical distribution of live &amp; dead:  Do distributions of live &amp; dead differ? </vt:lpstr>
      <vt:lpstr>Hypoxia and live vertical distribution: Avoid bottom layer when hypoxic?</vt:lpstr>
      <vt:lpstr>Hypoxia &amp; mortality:  Higher % dead throughout water column when bottom layer hypoxic?</vt:lpstr>
      <vt:lpstr>Conclusions forthcoming…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Hypoxia and the abundance, vertical distribution, and mortality of Acartia tonsa</dc:title>
  <dc:creator>delliott</dc:creator>
  <cp:lastModifiedBy>David Elliott</cp:lastModifiedBy>
  <cp:revision>15</cp:revision>
  <dcterms:created xsi:type="dcterms:W3CDTF">2006-08-16T00:00:00Z</dcterms:created>
  <dcterms:modified xsi:type="dcterms:W3CDTF">2012-12-06T15:14:29Z</dcterms:modified>
</cp:coreProperties>
</file>